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305" r:id="rId4"/>
    <p:sldId id="306" r:id="rId5"/>
    <p:sldId id="270" r:id="rId6"/>
    <p:sldId id="271" r:id="rId7"/>
    <p:sldId id="269" r:id="rId8"/>
    <p:sldId id="272" r:id="rId9"/>
    <p:sldId id="316" r:id="rId10"/>
    <p:sldId id="258" r:id="rId11"/>
    <p:sldId id="307" r:id="rId12"/>
    <p:sldId id="304" r:id="rId13"/>
    <p:sldId id="318" r:id="rId14"/>
    <p:sldId id="319" r:id="rId15"/>
    <p:sldId id="308" r:id="rId16"/>
    <p:sldId id="309" r:id="rId17"/>
    <p:sldId id="273" r:id="rId18"/>
    <p:sldId id="288" r:id="rId19"/>
    <p:sldId id="259" r:id="rId20"/>
    <p:sldId id="274" r:id="rId21"/>
    <p:sldId id="280" r:id="rId22"/>
    <p:sldId id="281" r:id="rId23"/>
    <p:sldId id="282" r:id="rId24"/>
    <p:sldId id="260" r:id="rId25"/>
    <p:sldId id="275" r:id="rId26"/>
    <p:sldId id="276" r:id="rId27"/>
    <p:sldId id="261" r:id="rId28"/>
    <p:sldId id="277" r:id="rId29"/>
    <p:sldId id="278" r:id="rId30"/>
    <p:sldId id="310" r:id="rId31"/>
    <p:sldId id="279" r:id="rId32"/>
    <p:sldId id="283" r:id="rId33"/>
    <p:sldId id="289" r:id="rId34"/>
    <p:sldId id="263" r:id="rId35"/>
    <p:sldId id="284" r:id="rId36"/>
    <p:sldId id="287" r:id="rId37"/>
    <p:sldId id="285" r:id="rId38"/>
    <p:sldId id="294" r:id="rId39"/>
    <p:sldId id="291" r:id="rId40"/>
    <p:sldId id="292" r:id="rId41"/>
    <p:sldId id="290" r:id="rId42"/>
    <p:sldId id="303" r:id="rId43"/>
    <p:sldId id="293" r:id="rId44"/>
    <p:sldId id="297" r:id="rId45"/>
    <p:sldId id="298" r:id="rId46"/>
    <p:sldId id="311" r:id="rId47"/>
    <p:sldId id="299" r:id="rId48"/>
    <p:sldId id="300" r:id="rId49"/>
    <p:sldId id="313" r:id="rId50"/>
    <p:sldId id="314" r:id="rId51"/>
    <p:sldId id="301" r:id="rId52"/>
    <p:sldId id="302" r:id="rId53"/>
    <p:sldId id="315" r:id="rId54"/>
    <p:sldId id="31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9E157-C1CC-4D26-880D-F18B63EC2344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14BCE-55E2-48B2-8008-4F06B59EC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4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Safety – </a:t>
            </a:r>
            <a:r>
              <a:rPr lang="en-US" dirty="0" err="1"/>
              <a:t>Vekol</a:t>
            </a:r>
            <a:r>
              <a:rPr lang="en-US" dirty="0"/>
              <a:t> 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14BCE-55E2-48B2-8008-4F06B59EC3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8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pad alignment.  Mention non keyholder buildings.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14BCE-55E2-48B2-8008-4F06B59EC3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5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Harlan J Smith 2.7 Meter; Hobby-Eberly 10 Meter.  Hobby-Eberly </a:t>
            </a:r>
            <a:r>
              <a:rPr lang="en-US" dirty="0" err="1"/>
              <a:t>Spectograph</a:t>
            </a:r>
            <a:r>
              <a:rPr lang="en-US" dirty="0"/>
              <a:t> only, fixed at 55 degrees.  5 times cheaper than conventional telescope.  Mirror segments are spherical, and interchangeable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14BCE-55E2-48B2-8008-4F06B59EC3F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79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Harlan J Smith 2.7 Meter; Hobby-Eberly 10 Meter.  Hobby-Eberly </a:t>
            </a:r>
            <a:r>
              <a:rPr lang="en-US" dirty="0" err="1"/>
              <a:t>Spectograph</a:t>
            </a:r>
            <a:r>
              <a:rPr lang="en-US" dirty="0"/>
              <a:t> only, fixed at 55 degrees.  5 times cheaper than conventional telescope.  Mirror segments are spherical, and interchangeable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14BCE-55E2-48B2-8008-4F06B59EC3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5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FC005-A945-40F9-A1CA-A0CF760EB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F52B81-2B21-4CC3-B988-5682A0016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86402-E8FC-4CA7-97F9-DB5DFE913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137E-FF4E-459D-90C4-EAF8D608BD1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BFC34-3FA6-43F8-A638-56345FD73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6ED4E-7FAF-4722-A2D0-E4A448E0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92A4-90E2-4527-9AF5-7C30ECBD6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58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84ED-9BB8-46C6-A308-D6C1F7608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09A0D-3202-43D5-B08B-4C3E49ED6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70F34-DD25-4F33-90DF-C67515862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137E-FF4E-459D-90C4-EAF8D608BD1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50937-E73F-40C9-8497-E1073291C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4ACCB-E7C2-42CC-827C-04E6E4A13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92A4-90E2-4527-9AF5-7C30ECBD6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71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0F4F33-6980-45FA-AA94-2BE8730E03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1497A6-79CA-4239-B0B3-7D4E6E8D5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A8E12-D0EC-4BFC-B2F1-60C4FF4D5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137E-FF4E-459D-90C4-EAF8D608BD1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73AEF-958F-4FB5-ADC8-DE73D0841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5051-80EB-41B1-BDE1-5B48550E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92A4-90E2-4527-9AF5-7C30ECBD6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3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FE317-5DC4-46E3-B65A-E82C257E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93AB0-2480-4918-9EA0-1266FFA10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88857-8E89-4F7A-AA00-7A5EFA43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137E-FF4E-459D-90C4-EAF8D608BD1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ECD4E-1720-415C-8D27-7818D0551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128B8-1DF9-4B51-B070-8370C854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92A4-90E2-4527-9AF5-7C30ECBD6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6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559D4-D21A-4DA1-BC67-FE2C17753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CFB18-D0D7-4023-8E23-31FB16654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6CB1F-9072-4A18-B2AF-69392089C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137E-FF4E-459D-90C4-EAF8D608BD1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23CDC-CD3F-433F-89BC-1291EDEFF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F358C-551E-47AA-9273-2810B1F0F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92A4-90E2-4527-9AF5-7C30ECBD6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3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CA7C-80B9-4A9F-86B0-8C4A14DB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89928-FEE0-4EFC-B716-A958235AC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4A88C-C01B-4176-B94E-EE9C1623C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740E6-EC8F-4721-9BBF-D389DD76F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137E-FF4E-459D-90C4-EAF8D608BD1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F0080-A79E-4FA9-9E50-4322506C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D14F2-9456-4D7E-85D5-02FE0A55A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92A4-90E2-4527-9AF5-7C30ECBD6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5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4C0C-A679-40DF-8925-9F880E32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D5EBD-26ED-4F04-AC8A-627329078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0D232-A744-4E5F-B384-F468D804D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985E6-9FF8-4002-9A39-DE5BC865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41DE31-65E0-42C2-8B9B-7326EA092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6FD3F3-EE79-42CC-8470-40C7A206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137E-FF4E-459D-90C4-EAF8D608BD1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4C74BB-E4CD-468B-9A3D-D5448B7D4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14CD40-A743-4A3E-83A5-85A43D3BE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92A4-90E2-4527-9AF5-7C30ECBD6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8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3BFA6-E460-4D31-BF5E-AE9E81B2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6F62C-1F8F-47A5-ACEF-8890B540A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137E-FF4E-459D-90C4-EAF8D608BD1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970B33-2DFB-45C6-82E3-E397BE11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42572-7384-4957-B6A0-AFDEBE6D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92A4-90E2-4527-9AF5-7C30ECBD6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7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6F610-12A0-4C61-A82A-51FC1476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137E-FF4E-459D-90C4-EAF8D608BD1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079BBF-58AE-4EDF-8569-114062D1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71BE7-415B-443A-AED0-C366A339F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92A4-90E2-4527-9AF5-7C30ECBD6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1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FA236-BFC1-4CCE-BA79-8B42AF137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5FE0D-C896-493B-A439-CAEDF57A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FA759-9336-455A-BFF1-82956C126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E26A7-8F48-4631-9C20-604F063CB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137E-FF4E-459D-90C4-EAF8D608BD1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14B11-1D74-4AC2-9298-93B4CF5A6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DD217-C620-49E3-8F08-1E2D3B7D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92A4-90E2-4527-9AF5-7C30ECBD6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3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EF7D-1932-4BB3-B5F9-C4D3FD224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DDF096-7175-4C26-A6EA-F6B35812A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2ECB1-8955-4B38-B887-AB0ADF751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257C0-7942-423F-A88D-15AC25166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137E-FF4E-459D-90C4-EAF8D608BD1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5DB6E-905E-4D9A-A80E-6F3DF3479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43B52-583A-43CB-91D5-94D4ED759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92A4-90E2-4527-9AF5-7C30ECBD6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2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952A56-8943-473F-B4CE-4A14C7A3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086F5-705E-4D4B-B7EA-2D4CB995D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0ED8E-B95C-4298-AF8E-1CAAC7A98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137E-FF4E-459D-90C4-EAF8D608BD17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B4387-6021-45C0-BC08-E45D627B5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0713C-B651-4344-9108-99553D99D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392A4-90E2-4527-9AF5-7C30ECBD6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0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09381"/>
            <a:ext cx="7772400" cy="2137487"/>
          </a:xfrm>
        </p:spPr>
        <p:txBody>
          <a:bodyPr>
            <a:normAutofit/>
          </a:bodyPr>
          <a:lstStyle/>
          <a:p>
            <a:r>
              <a:rPr lang="en-US" dirty="0"/>
              <a:t>Great Observing Sites </a:t>
            </a:r>
            <a:br>
              <a:rPr lang="en-US" dirty="0"/>
            </a:br>
            <a:r>
              <a:rPr lang="en-US" dirty="0"/>
              <a:t>in New Mexico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90527" y="2891712"/>
            <a:ext cx="3268824" cy="762000"/>
          </a:xfrm>
        </p:spPr>
        <p:txBody>
          <a:bodyPr/>
          <a:lstStyle/>
          <a:p>
            <a:r>
              <a:rPr lang="en-US" dirty="0"/>
              <a:t>And where to find them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895600" y="3998556"/>
            <a:ext cx="64008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tx1">
                    <a:tint val="75000"/>
                  </a:schemeClr>
                </a:solidFill>
              </a:rPr>
              <a:t>Alan Scott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tx1">
                    <a:tint val="75000"/>
                  </a:schemeClr>
                </a:solidFill>
              </a:rPr>
              <a:t>TAAS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Private land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ECF5D1-7537-4259-938C-AA55D1BB2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20" y="1101014"/>
            <a:ext cx="9809173" cy="7594199"/>
          </a:xfrm>
        </p:spPr>
      </p:pic>
    </p:spTree>
    <p:extLst>
      <p:ext uri="{BB962C8B-B14F-4D97-AF65-F5344CB8AC3E}">
        <p14:creationId xmlns:p14="http://schemas.microsoft.com/office/powerpoint/2010/main" val="3920057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Access (roads)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62CFEA-F794-4C4D-B06E-99B16FA28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294" y="1434377"/>
            <a:ext cx="6759411" cy="542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0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CE78-E4F4-4A5F-AA14-86627CF0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518"/>
          </a:xfrm>
        </p:spPr>
        <p:txBody>
          <a:bodyPr/>
          <a:lstStyle/>
          <a:p>
            <a:r>
              <a:rPr lang="en-US" dirty="0"/>
              <a:t>Weather.gov – Albuquerque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DB44E2-661F-43BD-BBF4-72F06B81BE0C}"/>
              </a:ext>
            </a:extLst>
          </p:cNvPr>
          <p:cNvSpPr/>
          <p:nvPr/>
        </p:nvSpPr>
        <p:spPr>
          <a:xfrm>
            <a:off x="4986779" y="4845377"/>
            <a:ext cx="433633" cy="2733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E8CFC-96A0-4605-A250-1E77ED404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554" y="1106683"/>
            <a:ext cx="10410246" cy="575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4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CE78-E4F4-4A5F-AA14-86627CF0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Weather.gov – daily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45B38-CC42-4AF2-A066-548817BF5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398" y="1636223"/>
            <a:ext cx="6706877" cy="485193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EDB44E2-661F-43BD-BBF4-72F06B81BE0C}"/>
              </a:ext>
            </a:extLst>
          </p:cNvPr>
          <p:cNvSpPr/>
          <p:nvPr/>
        </p:nvSpPr>
        <p:spPr>
          <a:xfrm>
            <a:off x="4986779" y="4845377"/>
            <a:ext cx="433633" cy="2733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06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CE78-E4F4-4A5F-AA14-86627CF0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939"/>
            <a:ext cx="10515600" cy="804568"/>
          </a:xfrm>
        </p:spPr>
        <p:txBody>
          <a:bodyPr/>
          <a:lstStyle/>
          <a:p>
            <a:r>
              <a:rPr lang="en-US" dirty="0"/>
              <a:t>Weather.gov – Accuracy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E3E64-3DE2-484B-90D2-69D47E5C5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490" y="1018094"/>
            <a:ext cx="6365020" cy="58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3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CE78-E4F4-4A5F-AA14-86627CF0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 Sky Clock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066FD-1109-4B7C-949F-4808C806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730963"/>
          </a:xfrm>
        </p:spPr>
        <p:txBody>
          <a:bodyPr/>
          <a:lstStyle/>
          <a:p>
            <a:r>
              <a:rPr lang="en-US" dirty="0"/>
              <a:t>http://www.cleardarksky.com/csk/prov/New_Mexico_clocks.html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E7E38-A327-4BC7-9676-FBACE7B4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56587"/>
            <a:ext cx="9701863" cy="625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8035D-0A07-4D3A-A439-3C6631FAB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183" y="3429000"/>
            <a:ext cx="9239250" cy="3305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23650-CBCE-4AED-B0BD-4F10AA8DC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625" y="4095749"/>
            <a:ext cx="25431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01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CE78-E4F4-4A5F-AA14-86627CF0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Meteoblue.com - Astronomical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FBFE76-EB34-4FDB-8E9A-A94F65A00FDC}"/>
              </a:ext>
            </a:extLst>
          </p:cNvPr>
          <p:cNvSpPr txBox="1">
            <a:spLocks/>
          </p:cNvSpPr>
          <p:nvPr/>
        </p:nvSpPr>
        <p:spPr>
          <a:xfrm>
            <a:off x="757239" y="1825623"/>
            <a:ext cx="10515600" cy="730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https://www.meteoblue.com/en/weather/forecast/seeing/34.651N-106.792E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283DC-3160-4E3B-8D1E-3CDD62E1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334" y="2556586"/>
            <a:ext cx="10259505" cy="2394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F5759D-C318-4BB5-A5B8-C80BC2E63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34" y="5125824"/>
            <a:ext cx="10259505" cy="234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56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driveway or back yard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22109-0A4F-4BBA-9B22-587DAEE00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Light pollution score:</a:t>
            </a:r>
            <a:r>
              <a:rPr lang="en-US" dirty="0"/>
              <a:t> probably pretty bad.  (Mine in NM is orange, CO is dark blue)</a:t>
            </a:r>
          </a:p>
          <a:p>
            <a:r>
              <a:rPr lang="en-US" b="1" dirty="0"/>
              <a:t>Access:</a:t>
            </a:r>
            <a:r>
              <a:rPr lang="en-US" dirty="0"/>
              <a:t> walk</a:t>
            </a:r>
          </a:p>
          <a:p>
            <a:r>
              <a:rPr lang="en-US" b="1" dirty="0"/>
              <a:t>What to observe:</a:t>
            </a:r>
            <a:r>
              <a:rPr lang="en-US" dirty="0"/>
              <a:t> Urban list, double stars, moon, planets</a:t>
            </a:r>
          </a:p>
          <a:p>
            <a:r>
              <a:rPr lang="en-US" b="1" dirty="0"/>
              <a:t>Safety:</a:t>
            </a:r>
            <a:r>
              <a:rPr lang="en-US" dirty="0"/>
              <a:t>  Good (I hope)</a:t>
            </a:r>
          </a:p>
          <a:p>
            <a:r>
              <a:rPr lang="en-US" altLang="en-US" b="1" dirty="0">
                <a:latin typeface="Arial" panose="020B0604020202020204" pitchFamily="34" charset="0"/>
              </a:rPr>
              <a:t>Why observe here</a:t>
            </a:r>
            <a:r>
              <a:rPr lang="en-US" altLang="en-US" dirty="0">
                <a:latin typeface="Arial" panose="020B0604020202020204" pitchFamily="34" charset="0"/>
              </a:rPr>
              <a:t>: Hot Chocolate. Warm house. Easy setup.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06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B09B-8E78-4DAD-840A-142D2DAB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driveway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097C18-C27E-4220-9BB6-3999FB5A8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58398"/>
            <a:ext cx="5815153" cy="436136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7DDBBC-8148-4C75-9394-67E79710C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47" y="1358179"/>
            <a:ext cx="6258791" cy="4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39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B09B-8E78-4DAD-840A-142D2DAB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A2AD45-D893-4E55-99A4-BBAAF5545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7853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Light pollution score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Light Blue.  Light pollution mostly north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Altitude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about 4500 feet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Access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Dirt road.  2 wheel drive OK unless it rains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Amenities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pit toilet, </a:t>
            </a:r>
            <a:r>
              <a:rPr lang="en-US" altLang="en-US" dirty="0" err="1">
                <a:latin typeface="Arial" panose="020B0604020202020204" pitchFamily="34" charset="0"/>
              </a:rPr>
              <a:t>w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omens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RV toilet, warming building, 16" observatory in a dome, 16" loaner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dobsonian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Time from Albuquerque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1 hour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Directions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South southwest of Belen.  Ask for directions. </a:t>
            </a:r>
            <a:endParaRPr lang="en-US" altLang="en-US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Why observe here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Relatively good skies about an hour from Albuquerque.  Warming shack.  Some of the friendliest astronomers on this planet.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928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A6A51-686B-46DB-924B-37E4E63B3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a good observing site?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DE5C9-9873-4365-86B5-F168C907C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It depends on what you want to do with it!</a:t>
            </a:r>
          </a:p>
          <a:p>
            <a:pPr lvl="1"/>
            <a:r>
              <a:rPr lang="en-US" dirty="0"/>
              <a:t>Galaxies, nebula, globular clusters and open clusters benefits from dark skies</a:t>
            </a:r>
          </a:p>
          <a:p>
            <a:pPr lvl="1"/>
            <a:r>
              <a:rPr lang="en-US" dirty="0"/>
              <a:t>Lunar, planet or double star observing is more tolerant of light pollution</a:t>
            </a:r>
          </a:p>
          <a:p>
            <a:r>
              <a:rPr lang="en-US" dirty="0"/>
              <a:t>Dark Skies!!  Lack of light domes, headlights or other lights</a:t>
            </a:r>
          </a:p>
          <a:p>
            <a:r>
              <a:rPr lang="en-US" dirty="0"/>
              <a:t>Access (a road and permission) to the site</a:t>
            </a:r>
          </a:p>
          <a:p>
            <a:r>
              <a:rPr lang="en-US" dirty="0"/>
              <a:t>Amenities – such as food, motel, gas, restrooms and/or warming shack</a:t>
            </a:r>
          </a:p>
          <a:p>
            <a:r>
              <a:rPr lang="en-US" dirty="0"/>
              <a:t>Reasonably close to home</a:t>
            </a:r>
          </a:p>
          <a:p>
            <a:r>
              <a:rPr lang="en-US" dirty="0"/>
              <a:t>Reasonably warm</a:t>
            </a:r>
          </a:p>
          <a:p>
            <a:r>
              <a:rPr lang="en-US" dirty="0"/>
              <a:t>Possibly a large, flat area for telescope setup </a:t>
            </a:r>
          </a:p>
          <a:p>
            <a:r>
              <a:rPr lang="en-US" dirty="0"/>
              <a:t>Safety!  This can be physical security (a gate), geographical security (away from high crime areas) or crowd security (safety in numbers)</a:t>
            </a:r>
          </a:p>
        </p:txBody>
      </p:sp>
    </p:spTree>
    <p:extLst>
      <p:ext uri="{BB962C8B-B14F-4D97-AF65-F5344CB8AC3E}">
        <p14:creationId xmlns:p14="http://schemas.microsoft.com/office/powerpoint/2010/main" val="4145515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B09B-8E78-4DAD-840A-142D2DAB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GNTO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5991FD-6DB9-4B1A-A45C-18BDF8646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54" y="1690688"/>
            <a:ext cx="4843039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BD0EBC-3777-4428-B07A-17538D213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481" y="1315616"/>
            <a:ext cx="5214076" cy="53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73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B09B-8E78-4DAD-840A-142D2DAB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Oak Flat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A2AD45-D893-4E55-99A4-BBAAF5545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7853"/>
          </a:xfrm>
        </p:spPr>
        <p:txBody>
          <a:bodyPr>
            <a:normAutofit fontScale="92500"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Light pollution score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altLang="en-US" dirty="0">
                <a:latin typeface="Arial" panose="020B0604020202020204" pitchFamily="34" charset="0"/>
              </a:rPr>
              <a:t>Dark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Yellow.  Light pollution mostly </a:t>
            </a:r>
            <a:r>
              <a:rPr lang="en-US" altLang="en-US" dirty="0">
                <a:latin typeface="Arial" panose="020B0604020202020204" pitchFamily="34" charset="0"/>
              </a:rPr>
              <a:t>west.  Skies are darker than the light pollution score indicates.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Altitude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about </a:t>
            </a:r>
            <a:r>
              <a:rPr lang="en-US" altLang="en-US" dirty="0">
                <a:latin typeface="Arial" panose="020B0604020202020204" pitchFamily="34" charset="0"/>
              </a:rPr>
              <a:t>7600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feet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Access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Paved road.  About 10 miles south of Tijeras.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Amenities</a:t>
            </a:r>
            <a:r>
              <a:rPr lang="en-US" altLang="en-US" dirty="0">
                <a:latin typeface="Arial" panose="020B0604020202020204" pitchFamily="34" charset="0"/>
              </a:rPr>
              <a:t>: No toilets.  As per Dee, there’s always a tree!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Time from Albuquerque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30 minutes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Directions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I-40 to Tijeras.  Drive south on NM 337.  Follow signs.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latin typeface="Arial" panose="020B0604020202020204" pitchFamily="34" charset="0"/>
              </a:rPr>
              <a:t>Misc</a:t>
            </a:r>
            <a:r>
              <a:rPr lang="en-US" altLang="en-US" b="1" dirty="0">
                <a:latin typeface="Arial" panose="020B0604020202020204" pitchFamily="34" charset="0"/>
              </a:rPr>
              <a:t>:</a:t>
            </a:r>
            <a:r>
              <a:rPr lang="en-US" altLang="en-US" dirty="0">
                <a:latin typeface="Arial" panose="020B0604020202020204" pitchFamily="34" charset="0"/>
              </a:rPr>
              <a:t> Oak Flat is not open at night.  Just observe on the entrance road.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Why observe here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Relatively good skies to the east.  Close to Albuquerque.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4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B09B-8E78-4DAD-840A-142D2DAB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Oak Flat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7A451-973B-4665-8FAC-21779378F9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39" y="1346686"/>
            <a:ext cx="5388923" cy="5212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F39F7D-CF9B-4B00-97C8-FF12A8C082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729" y="1623527"/>
            <a:ext cx="7212745" cy="4293928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6E4B0AEE-6122-4B55-BA35-D896A87AE0B0}"/>
              </a:ext>
            </a:extLst>
          </p:cNvPr>
          <p:cNvSpPr/>
          <p:nvPr/>
        </p:nvSpPr>
        <p:spPr>
          <a:xfrm>
            <a:off x="4260915" y="3953053"/>
            <a:ext cx="311085" cy="5058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34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B09B-8E78-4DAD-840A-142D2DAB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Oak Flat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94EDFF-27B7-45A6-9DD6-ECE68F83A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597" y="1427582"/>
            <a:ext cx="7642288" cy="4881119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FF68B1F7-EEA7-478E-9AA6-C0C85E258111}"/>
              </a:ext>
            </a:extLst>
          </p:cNvPr>
          <p:cNvSpPr/>
          <p:nvPr/>
        </p:nvSpPr>
        <p:spPr>
          <a:xfrm>
            <a:off x="7595118" y="5211149"/>
            <a:ext cx="223935" cy="17728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18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5ED4C-1864-4C5A-A293-C540769E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Ridge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6950FF7-A4CD-4F98-907A-E6BD666104D7}"/>
              </a:ext>
            </a:extLst>
          </p:cNvPr>
          <p:cNvSpPr txBox="1">
            <a:spLocks/>
          </p:cNvSpPr>
          <p:nvPr/>
        </p:nvSpPr>
        <p:spPr>
          <a:xfrm>
            <a:off x="968829" y="1806964"/>
            <a:ext cx="10515600" cy="4537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Light pollution score</a:t>
            </a:r>
            <a:r>
              <a:rPr lang="en-US" altLang="en-US" dirty="0">
                <a:latin typeface="Arial" panose="020B0604020202020204" pitchFamily="34" charset="0"/>
              </a:rPr>
              <a:t>: Dark Green.  Light pollution south-east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Altitude</a:t>
            </a:r>
            <a:r>
              <a:rPr lang="en-US" altLang="en-US" dirty="0">
                <a:latin typeface="Arial" panose="020B0604020202020204" pitchFamily="34" charset="0"/>
              </a:rPr>
              <a:t>: about 5600 feet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Access</a:t>
            </a:r>
            <a:r>
              <a:rPr lang="en-US" altLang="en-US" dirty="0">
                <a:latin typeface="Arial" panose="020B0604020202020204" pitchFamily="34" charset="0"/>
              </a:rPr>
              <a:t>: Dirt road.  2 wheel drive OK unless it rains.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Amenities</a:t>
            </a:r>
            <a:r>
              <a:rPr lang="en-US" altLang="en-US" dirty="0">
                <a:latin typeface="Arial" panose="020B0604020202020204" pitchFamily="34" charset="0"/>
              </a:rPr>
              <a:t>: None.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Time from Albuquerque</a:t>
            </a:r>
            <a:r>
              <a:rPr lang="en-US" altLang="en-US" dirty="0">
                <a:latin typeface="Arial" panose="020B0604020202020204" pitchFamily="34" charset="0"/>
              </a:rPr>
              <a:t>: 1 hour (30 minutes from Bernalillo)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Directions</a:t>
            </a:r>
            <a:r>
              <a:rPr lang="en-US" altLang="en-US" dirty="0">
                <a:latin typeface="Arial" panose="020B0604020202020204" pitchFamily="34" charset="0"/>
              </a:rPr>
              <a:t>: Take 550 west.  Before San Ysidro, turn left onto Cabazon road.  Drive 4.4 miles, parking lot is on the right.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latin typeface="Arial" panose="020B0604020202020204" pitchFamily="34" charset="0"/>
              </a:rPr>
              <a:t>Misc</a:t>
            </a:r>
            <a:r>
              <a:rPr lang="en-US" altLang="en-US" dirty="0">
                <a:latin typeface="Arial" panose="020B0604020202020204" pitchFamily="34" charset="0"/>
              </a:rPr>
              <a:t>: Parking lot is gravel, slightly sloped fenced in area. Skies are best to the west. Beautiful views of Cabazon Peak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Why observe here</a:t>
            </a:r>
            <a:r>
              <a:rPr lang="en-US" altLang="en-US" dirty="0">
                <a:latin typeface="Arial" panose="020B0604020202020204" pitchFamily="34" charset="0"/>
              </a:rPr>
              <a:t>: Reasonably dark, and fairly close to astronomers in the north valley, Rio Rancho and Bernalillo </a:t>
            </a:r>
          </a:p>
        </p:txBody>
      </p:sp>
    </p:spTree>
    <p:extLst>
      <p:ext uri="{BB962C8B-B14F-4D97-AF65-F5344CB8AC3E}">
        <p14:creationId xmlns:p14="http://schemas.microsoft.com/office/powerpoint/2010/main" val="3430459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White Ridge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63929-9B1B-4D55-9082-BD9B86240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542" y="1313174"/>
            <a:ext cx="7596868" cy="5268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85DC47-4BEB-4879-A733-558DDEED2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35" y="2104941"/>
            <a:ext cx="6075314" cy="4476251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CB421067-48B8-463F-80BF-8DCC17FDB21A}"/>
              </a:ext>
            </a:extLst>
          </p:cNvPr>
          <p:cNvSpPr/>
          <p:nvPr/>
        </p:nvSpPr>
        <p:spPr>
          <a:xfrm>
            <a:off x="7164371" y="2104941"/>
            <a:ext cx="282804" cy="31108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19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White Ridge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515085-D951-4AF7-B8DF-A29F4ABE3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00" y="1082352"/>
            <a:ext cx="10295199" cy="558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5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62010-602F-4E76-97AD-9506E603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271"/>
            <a:ext cx="10515600" cy="1325563"/>
          </a:xfrm>
        </p:spPr>
        <p:txBody>
          <a:bodyPr/>
          <a:lstStyle/>
          <a:p>
            <a:r>
              <a:rPr lang="en-US" dirty="0"/>
              <a:t>Datil Well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250D3DE-E163-4788-A159-4294EC4515A5}"/>
              </a:ext>
            </a:extLst>
          </p:cNvPr>
          <p:cNvSpPr txBox="1">
            <a:spLocks/>
          </p:cNvSpPr>
          <p:nvPr/>
        </p:nvSpPr>
        <p:spPr>
          <a:xfrm>
            <a:off x="968829" y="1564368"/>
            <a:ext cx="10515600" cy="4537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Light pollution score</a:t>
            </a:r>
            <a:r>
              <a:rPr lang="en-US" altLang="en-US" dirty="0">
                <a:latin typeface="Arial" panose="020B0604020202020204" pitchFamily="34" charset="0"/>
              </a:rPr>
              <a:t>: DARK BLACK.  No light domes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Altitude</a:t>
            </a:r>
            <a:r>
              <a:rPr lang="en-US" altLang="en-US" dirty="0">
                <a:latin typeface="Arial" panose="020B0604020202020204" pitchFamily="34" charset="0"/>
              </a:rPr>
              <a:t>: about 7500 feet.  May snow in winter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Access</a:t>
            </a:r>
            <a:r>
              <a:rPr lang="en-US" altLang="en-US" dirty="0">
                <a:latin typeface="Arial" panose="020B0604020202020204" pitchFamily="34" charset="0"/>
              </a:rPr>
              <a:t>: Paved road.  About 20 minutes west of the VLA.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Amenities</a:t>
            </a:r>
            <a:r>
              <a:rPr lang="en-US" altLang="en-US" dirty="0">
                <a:latin typeface="Arial" panose="020B0604020202020204" pitchFamily="34" charset="0"/>
              </a:rPr>
              <a:t>: pit toilet, 10 or so campgrounds, tent camping. Near the town of Datil (with only one commercial building – restaurant, bar, gas, hardware store, grocery, restroom).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Time from Albuquerque</a:t>
            </a:r>
            <a:r>
              <a:rPr lang="en-US" altLang="en-US" dirty="0">
                <a:latin typeface="Arial" panose="020B0604020202020204" pitchFamily="34" charset="0"/>
              </a:rPr>
              <a:t>: 2.5 hours.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Directions</a:t>
            </a:r>
            <a:r>
              <a:rPr lang="en-US" altLang="en-US" dirty="0">
                <a:latin typeface="Arial" panose="020B0604020202020204" pitchFamily="34" charset="0"/>
              </a:rPr>
              <a:t>: </a:t>
            </a:r>
            <a:r>
              <a:rPr lang="en-US" dirty="0"/>
              <a:t>Drive south to Socorro.  Take the south Socorro exit, drive west about 1hour 15 minutes.</a:t>
            </a:r>
            <a:endParaRPr lang="en-US" altLang="en-US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latin typeface="Arial" panose="020B0604020202020204" pitchFamily="34" charset="0"/>
              </a:rPr>
              <a:t>Misc</a:t>
            </a:r>
            <a:r>
              <a:rPr lang="en-US" altLang="en-US" dirty="0">
                <a:latin typeface="Arial" panose="020B0604020202020204" pitchFamily="34" charset="0"/>
              </a:rPr>
              <a:t>: Bring a few 120 volt red light bulbs to temporarily use outside the toilets.  Best observing sites are in the meadows.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Why observe here</a:t>
            </a:r>
            <a:r>
              <a:rPr lang="en-US" altLang="en-US" dirty="0">
                <a:latin typeface="Arial" panose="020B0604020202020204" pitchFamily="34" charset="0"/>
              </a:rPr>
              <a:t>: Some of the best skies in North America. </a:t>
            </a:r>
          </a:p>
        </p:txBody>
      </p:sp>
    </p:spTree>
    <p:extLst>
      <p:ext uri="{BB962C8B-B14F-4D97-AF65-F5344CB8AC3E}">
        <p14:creationId xmlns:p14="http://schemas.microsoft.com/office/powerpoint/2010/main" val="175434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Datil Well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AF1CA-2595-404E-997A-C079F96A5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266" y="1082352"/>
            <a:ext cx="7559199" cy="5363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AAC702-6735-4CD4-905A-CEBDC29339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66" y="1082353"/>
            <a:ext cx="5291667" cy="3681414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0E39473C-2449-4BA0-912F-3D5CBDFBF8B5}"/>
              </a:ext>
            </a:extLst>
          </p:cNvPr>
          <p:cNvSpPr/>
          <p:nvPr/>
        </p:nvSpPr>
        <p:spPr>
          <a:xfrm>
            <a:off x="5672667" y="5444067"/>
            <a:ext cx="347133" cy="331581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602958F9-72EE-433F-BCB6-133CA9209E45}"/>
              </a:ext>
            </a:extLst>
          </p:cNvPr>
          <p:cNvSpPr/>
          <p:nvPr/>
        </p:nvSpPr>
        <p:spPr>
          <a:xfrm>
            <a:off x="973667" y="1727200"/>
            <a:ext cx="397933" cy="355600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79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Datil Well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F1AC67-E0B1-44ED-9716-C614E9585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572" y="1082352"/>
            <a:ext cx="9458855" cy="552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84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CE78-E4F4-4A5F-AA14-86627CF0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437308"/>
          </a:xfrm>
        </p:spPr>
        <p:txBody>
          <a:bodyPr>
            <a:normAutofit fontScale="90000"/>
          </a:bodyPr>
          <a:lstStyle/>
          <a:p>
            <a:r>
              <a:rPr lang="en-US" dirty="0"/>
              <a:t>Light pollution of the 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7728A-7AD7-49E3-946E-3192A9F8A6E9}"/>
              </a:ext>
            </a:extLst>
          </p:cNvPr>
          <p:cNvSpPr txBox="1"/>
          <p:nvPr/>
        </p:nvSpPr>
        <p:spPr>
          <a:xfrm>
            <a:off x="6184850" y="464381"/>
            <a:ext cx="348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lightpollutionmap.info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F77373-4BA9-4753-89D9-4C984FD83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30" y="1151581"/>
            <a:ext cx="10598870" cy="5258550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70CD9696-1A62-4C4D-BDC7-45108B4DABAB}"/>
              </a:ext>
            </a:extLst>
          </p:cNvPr>
          <p:cNvSpPr/>
          <p:nvPr/>
        </p:nvSpPr>
        <p:spPr>
          <a:xfrm>
            <a:off x="4534293" y="4185502"/>
            <a:ext cx="367645" cy="39592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76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Datil Well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6E9BE-805D-4C7B-B984-453D514C7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128" y="1414020"/>
            <a:ext cx="6951744" cy="521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84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62010-602F-4E76-97AD-9506E603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271"/>
            <a:ext cx="10515600" cy="1325563"/>
          </a:xfrm>
        </p:spPr>
        <p:txBody>
          <a:bodyPr/>
          <a:lstStyle/>
          <a:p>
            <a:r>
              <a:rPr lang="en-US" dirty="0"/>
              <a:t>Valley of Fire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250D3DE-E163-4788-A159-4294EC4515A5}"/>
              </a:ext>
            </a:extLst>
          </p:cNvPr>
          <p:cNvSpPr txBox="1">
            <a:spLocks/>
          </p:cNvSpPr>
          <p:nvPr/>
        </p:nvSpPr>
        <p:spPr>
          <a:xfrm>
            <a:off x="968829" y="1806964"/>
            <a:ext cx="10515600" cy="4537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" panose="020B0604020202020204" pitchFamily="34" charset="0"/>
              </a:rPr>
              <a:t>Light pollution score</a:t>
            </a:r>
            <a:r>
              <a:rPr lang="en-US" altLang="en-US" sz="2400" dirty="0">
                <a:latin typeface="Arial" panose="020B0604020202020204" pitchFamily="34" charset="0"/>
              </a:rPr>
              <a:t>: GRAY.  Minor light dome from Carrizozo. 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" panose="020B0604020202020204" pitchFamily="34" charset="0"/>
              </a:rPr>
              <a:t>Altitude</a:t>
            </a:r>
            <a:r>
              <a:rPr lang="en-US" altLang="en-US" sz="2400" dirty="0">
                <a:latin typeface="Arial" panose="020B0604020202020204" pitchFamily="34" charset="0"/>
              </a:rPr>
              <a:t>: about 5400 feet.  Same weather as GNTO.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" panose="020B0604020202020204" pitchFamily="34" charset="0"/>
              </a:rPr>
              <a:t>Access</a:t>
            </a:r>
            <a:r>
              <a:rPr lang="en-US" altLang="en-US" sz="2400" dirty="0">
                <a:latin typeface="Arial" panose="020B0604020202020204" pitchFamily="34" charset="0"/>
              </a:rPr>
              <a:t>: Paved road.  About 5 minutes west of Carrizozo.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" panose="020B0604020202020204" pitchFamily="34" charset="0"/>
              </a:rPr>
              <a:t>Amenities</a:t>
            </a:r>
            <a:r>
              <a:rPr lang="en-US" altLang="en-US" sz="2400" dirty="0">
                <a:latin typeface="Arial" panose="020B0604020202020204" pitchFamily="34" charset="0"/>
              </a:rPr>
              <a:t>: pit toilets, 19 campgrounds.  Near Carrizozo.  Restaurant, motels, gas, grocery available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" panose="020B0604020202020204" pitchFamily="34" charset="0"/>
              </a:rPr>
              <a:t>Time from Albuquerque</a:t>
            </a:r>
            <a:r>
              <a:rPr lang="en-US" altLang="en-US" sz="2400" dirty="0">
                <a:latin typeface="Arial" panose="020B0604020202020204" pitchFamily="34" charset="0"/>
              </a:rPr>
              <a:t>: 2.5 hours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" panose="020B0604020202020204" pitchFamily="34" charset="0"/>
              </a:rPr>
              <a:t>Directions</a:t>
            </a:r>
            <a:r>
              <a:rPr lang="en-US" altLang="en-US" sz="2400" dirty="0">
                <a:latin typeface="Arial" panose="020B0604020202020204" pitchFamily="34" charset="0"/>
              </a:rPr>
              <a:t>: </a:t>
            </a:r>
            <a:r>
              <a:rPr lang="en-US" sz="2400" dirty="0"/>
              <a:t>Drive south to San Antonio.  Drive east to Carrizozo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latin typeface="Arial" panose="020B0604020202020204" pitchFamily="34" charset="0"/>
              </a:rPr>
              <a:t>Misc</a:t>
            </a:r>
            <a:r>
              <a:rPr lang="en-US" altLang="en-US" sz="2400" dirty="0">
                <a:latin typeface="Arial" panose="020B0604020202020204" pitchFamily="34" charset="0"/>
              </a:rPr>
              <a:t>: The best observing site is at the end of the paved road, in the group campsite, in a low bowl. The local ranger will very likely invite everyone in the campground to an impromptu star party with you.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rial" panose="020B0604020202020204" pitchFamily="34" charset="0"/>
              </a:rPr>
              <a:t>Why observe here</a:t>
            </a:r>
            <a:r>
              <a:rPr lang="en-US" altLang="en-US" sz="2400" dirty="0">
                <a:latin typeface="Arial" panose="020B0604020202020204" pitchFamily="34" charset="0"/>
              </a:rPr>
              <a:t>: Dark skies and warm temperatures.  Closeness of amenities.</a:t>
            </a:r>
          </a:p>
        </p:txBody>
      </p:sp>
    </p:spTree>
    <p:extLst>
      <p:ext uri="{BB962C8B-B14F-4D97-AF65-F5344CB8AC3E}">
        <p14:creationId xmlns:p14="http://schemas.microsoft.com/office/powerpoint/2010/main" val="3467851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Valley of Fire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897E2-B6A6-4094-A324-1E5146D3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59" y="1082352"/>
            <a:ext cx="4799475" cy="5736925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0E39473C-2449-4BA0-912F-3D5CBDFBF8B5}"/>
              </a:ext>
            </a:extLst>
          </p:cNvPr>
          <p:cNvSpPr/>
          <p:nvPr/>
        </p:nvSpPr>
        <p:spPr>
          <a:xfrm>
            <a:off x="4161108" y="6161293"/>
            <a:ext cx="347133" cy="331581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5F0E2F-003B-4955-BF2B-935EDD56F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247" y="818527"/>
            <a:ext cx="4619625" cy="6000750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602958F9-72EE-433F-BCB6-133CA9209E45}"/>
              </a:ext>
            </a:extLst>
          </p:cNvPr>
          <p:cNvSpPr/>
          <p:nvPr/>
        </p:nvSpPr>
        <p:spPr>
          <a:xfrm>
            <a:off x="5897033" y="2061548"/>
            <a:ext cx="397933" cy="355600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10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Valley of Fire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175F40-A59C-42F8-BF43-8627CDDA1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82352"/>
            <a:ext cx="10671110" cy="5566935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D63A0273-87D8-4FF9-A904-83F3FE43D0B1}"/>
              </a:ext>
            </a:extLst>
          </p:cNvPr>
          <p:cNvSpPr/>
          <p:nvPr/>
        </p:nvSpPr>
        <p:spPr>
          <a:xfrm>
            <a:off x="7053598" y="2848926"/>
            <a:ext cx="347133" cy="331581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09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AE14-09F9-4F1A-868F-86D2C5DA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Priest Canyon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B1F00DA-9FF4-42EF-9114-C2813D2430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1512" y="1895277"/>
            <a:ext cx="1084897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Light pollution score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BLUE. Minor Albuquerque light dome.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Altitude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about 6300 feet.  10-15 degrees cooler than the valley.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Access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Dirt road.  Some parking spots require 4X4. </a:t>
            </a:r>
            <a:endParaRPr lang="en-US" altLang="en-US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Amenities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None.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Time from Albuquerque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  1.5 hours (or less).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Directions</a:t>
            </a:r>
            <a:r>
              <a:rPr lang="en-US" altLang="en-US" dirty="0">
                <a:latin typeface="Arial" panose="020B0604020202020204" pitchFamily="34" charset="0"/>
              </a:rPr>
              <a:t>: </a:t>
            </a:r>
            <a:r>
              <a:rPr lang="en-US" dirty="0"/>
              <a:t>Drive south to Belen.  Take road 47, then road 60 towards Mountainair. Take forest road 422 north about 5 miles.</a:t>
            </a:r>
            <a:endParaRPr lang="en-US" altLang="en-US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Be very careful driving this road with a 2 wheel drive car.  Observing area for 4 or 5 scopes.  Soft dirt.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Why observe here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Relatively excellent skies, distance from Albuquerque. </a:t>
            </a:r>
          </a:p>
        </p:txBody>
      </p:sp>
    </p:spTree>
    <p:extLst>
      <p:ext uri="{BB962C8B-B14F-4D97-AF65-F5344CB8AC3E}">
        <p14:creationId xmlns:p14="http://schemas.microsoft.com/office/powerpoint/2010/main" val="3162948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1BF614-1A2E-493C-AEAF-9557EEF5B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653" y="1453845"/>
            <a:ext cx="7415783" cy="4647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Priest Canyon</a:t>
            </a: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A7D29456-2CBE-461E-A0FD-846F5B96AC46}"/>
              </a:ext>
            </a:extLst>
          </p:cNvPr>
          <p:cNvSpPr/>
          <p:nvPr/>
        </p:nvSpPr>
        <p:spPr>
          <a:xfrm>
            <a:off x="2837729" y="4034002"/>
            <a:ext cx="397933" cy="355600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2974F-D655-4F31-9CEB-6BB903C3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034" y="757013"/>
            <a:ext cx="7244676" cy="4724789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602958F9-72EE-433F-BCB6-133CA9209E45}"/>
              </a:ext>
            </a:extLst>
          </p:cNvPr>
          <p:cNvSpPr/>
          <p:nvPr/>
        </p:nvSpPr>
        <p:spPr>
          <a:xfrm>
            <a:off x="9828419" y="4637313"/>
            <a:ext cx="397933" cy="355600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20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AE14-09F9-4F1A-868F-86D2C5DA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VLOA (Very Large Observing Area)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B1F00DA-9FF4-42EF-9114-C2813D2430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1512" y="2757053"/>
            <a:ext cx="10848975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Location: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TAAS members back yard in the east mountains.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altLang="en-US" dirty="0">
                <a:latin typeface="Arial" panose="020B0604020202020204" pitchFamily="34" charset="0"/>
              </a:rPr>
              <a:t>Occasionally opened to TAAS members.  I have never observed here.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Amenities</a:t>
            </a:r>
            <a:r>
              <a:rPr lang="en-US" altLang="en-US" dirty="0">
                <a:latin typeface="Arial" panose="020B0604020202020204" pitchFamily="34" charset="0"/>
              </a:rPr>
              <a:t>: None.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Why observe here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Close to Albuquerque, reasonably good skies.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 </a:t>
            </a:r>
            <a:r>
              <a:rPr lang="en-US" altLang="en-US" b="1" dirty="0">
                <a:latin typeface="Arial" panose="020B0604020202020204" pitchFamily="34" charset="0"/>
              </a:rPr>
              <a:t>to contact host: </a:t>
            </a:r>
            <a:r>
              <a:rPr lang="en-US" altLang="en-US" dirty="0">
                <a:latin typeface="Arial" panose="020B0604020202020204" pitchFamily="34" charset="0"/>
              </a:rPr>
              <a:t>Send an e-mail to TAAS_TALK.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FAE51D-A49F-44D5-BF85-B1579439352B}"/>
              </a:ext>
            </a:extLst>
          </p:cNvPr>
          <p:cNvSpPr txBox="1">
            <a:spLocks/>
          </p:cNvSpPr>
          <p:nvPr/>
        </p:nvSpPr>
        <p:spPr>
          <a:xfrm>
            <a:off x="838200" y="1417287"/>
            <a:ext cx="10515600" cy="1022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Private observatory in the east mountains</a:t>
            </a:r>
          </a:p>
        </p:txBody>
      </p:sp>
    </p:spTree>
    <p:extLst>
      <p:ext uri="{BB962C8B-B14F-4D97-AF65-F5344CB8AC3E}">
        <p14:creationId xmlns:p14="http://schemas.microsoft.com/office/powerpoint/2010/main" val="272640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AE14-09F9-4F1A-868F-86D2C5DA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Okie </a:t>
            </a:r>
            <a:r>
              <a:rPr lang="en-US" dirty="0" err="1"/>
              <a:t>Tex</a:t>
            </a:r>
            <a:r>
              <a:rPr lang="en-US" dirty="0"/>
              <a:t> Star Party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B1F00DA-9FF4-42EF-9114-C2813D2430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1512" y="2326166"/>
            <a:ext cx="1084897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Light pollution score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altLang="en-US" dirty="0">
                <a:latin typeface="Arial" panose="020B0604020202020204" pitchFamily="34" charset="0"/>
              </a:rPr>
              <a:t>BLACK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altLang="en-US" dirty="0">
                <a:latin typeface="Arial" panose="020B0604020202020204" pitchFamily="34" charset="0"/>
              </a:rPr>
              <a:t>Not a white light to be seen.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Altitude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about </a:t>
            </a:r>
            <a:r>
              <a:rPr lang="en-US" altLang="en-US" dirty="0">
                <a:latin typeface="Arial" panose="020B0604020202020204" pitchFamily="34" charset="0"/>
              </a:rPr>
              <a:t>44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00 feet. 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Access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altLang="en-US" dirty="0">
                <a:latin typeface="Arial" panose="020B0604020202020204" pitchFamily="34" charset="0"/>
              </a:rPr>
              <a:t>Paved road to field.  Field is dirt.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lang="en-US" altLang="en-US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Amenities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altLang="en-US" dirty="0">
                <a:latin typeface="Arial" panose="020B0604020202020204" pitchFamily="34" charset="0"/>
              </a:rPr>
              <a:t>See next page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When held</a:t>
            </a:r>
            <a:r>
              <a:rPr lang="en-US" altLang="en-US" dirty="0">
                <a:latin typeface="Arial" panose="020B0604020202020204" pitchFamily="34" charset="0"/>
              </a:rPr>
              <a:t>:  September or early October.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Time from Albuquerque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  5 hours (or less).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Why observe here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Spectacularly dark skies.  Transparency is generally excellent.  Seeing is often good.  Weather is generally very good.</a:t>
            </a:r>
          </a:p>
        </p:txBody>
      </p:sp>
    </p:spTree>
    <p:extLst>
      <p:ext uri="{BB962C8B-B14F-4D97-AF65-F5344CB8AC3E}">
        <p14:creationId xmlns:p14="http://schemas.microsoft.com/office/powerpoint/2010/main" val="1660251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AE14-09F9-4F1A-868F-86D2C5DA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Okie </a:t>
            </a:r>
            <a:r>
              <a:rPr lang="en-US" dirty="0" err="1"/>
              <a:t>Tex</a:t>
            </a:r>
            <a:r>
              <a:rPr lang="en-US" dirty="0"/>
              <a:t> Star Party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B1F00DA-9FF4-42EF-9114-C2813D2430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1512" y="2418499"/>
            <a:ext cx="1084897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</a:rPr>
              <a:t>Tips and Tricks: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Where to stay</a:t>
            </a:r>
            <a:r>
              <a:rPr lang="en-US" altLang="en-US" dirty="0">
                <a:latin typeface="Arial" panose="020B0604020202020204" pitchFamily="34" charset="0"/>
              </a:rPr>
              <a:t>: Closest hotels are in Clayton or Boise City.  Tent camping is hot after the sun comes up.  There are local B&amp;B’s. 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What to eat</a:t>
            </a:r>
            <a:r>
              <a:rPr lang="en-US" altLang="en-US" dirty="0">
                <a:latin typeface="Arial" panose="020B0604020202020204" pitchFamily="34" charset="0"/>
              </a:rPr>
              <a:t>: Breakfast, lunch and dinner are available at the star party. Cosmic Café (hamburgers, etc.) is open from 10pm until 2am.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Stores</a:t>
            </a:r>
            <a:r>
              <a:rPr lang="en-US" altLang="en-US" dirty="0">
                <a:latin typeface="Arial" panose="020B0604020202020204" pitchFamily="34" charset="0"/>
              </a:rPr>
              <a:t>: Closest gas, stores, ice etc. are in Clayton or Boise City.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Atmosphere</a:t>
            </a:r>
            <a:r>
              <a:rPr lang="en-US" altLang="en-US" dirty="0">
                <a:latin typeface="Arial" panose="020B0604020202020204" pitchFamily="34" charset="0"/>
              </a:rPr>
              <a:t>: Okie </a:t>
            </a:r>
            <a:r>
              <a:rPr lang="en-US" altLang="en-US" dirty="0" err="1">
                <a:latin typeface="Arial" panose="020B0604020202020204" pitchFamily="34" charset="0"/>
              </a:rPr>
              <a:t>Tex</a:t>
            </a:r>
            <a:r>
              <a:rPr lang="en-US" altLang="en-US" dirty="0">
                <a:latin typeface="Arial" panose="020B0604020202020204" pitchFamily="34" charset="0"/>
              </a:rPr>
              <a:t> is a very informal star party.  Port-a-</a:t>
            </a:r>
            <a:r>
              <a:rPr lang="en-US" altLang="en-US" dirty="0" err="1">
                <a:latin typeface="Arial" panose="020B0604020202020204" pitchFamily="34" charset="0"/>
              </a:rPr>
              <a:t>poties</a:t>
            </a:r>
            <a:r>
              <a:rPr lang="en-US" altLang="en-US" dirty="0">
                <a:latin typeface="Arial" panose="020B0604020202020204" pitchFamily="34" charset="0"/>
              </a:rPr>
              <a:t> are clean and abundant.  So are garbage cans.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Strangest fact</a:t>
            </a:r>
            <a:r>
              <a:rPr lang="en-US" altLang="en-US" dirty="0">
                <a:latin typeface="Arial" panose="020B0604020202020204" pitchFamily="34" charset="0"/>
              </a:rPr>
              <a:t>: Okie </a:t>
            </a:r>
            <a:r>
              <a:rPr lang="en-US" altLang="en-US" dirty="0" err="1">
                <a:latin typeface="Arial" panose="020B0604020202020204" pitchFamily="34" charset="0"/>
              </a:rPr>
              <a:t>Tex</a:t>
            </a:r>
            <a:r>
              <a:rPr lang="en-US" altLang="en-US" dirty="0">
                <a:latin typeface="Arial" panose="020B0604020202020204" pitchFamily="34" charset="0"/>
              </a:rPr>
              <a:t> runs for 8 days.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TAAS has a significant footprint at this star party.</a:t>
            </a:r>
          </a:p>
        </p:txBody>
      </p:sp>
    </p:spTree>
    <p:extLst>
      <p:ext uri="{BB962C8B-B14F-4D97-AF65-F5344CB8AC3E}">
        <p14:creationId xmlns:p14="http://schemas.microsoft.com/office/powerpoint/2010/main" val="10452375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Okie </a:t>
            </a:r>
            <a:r>
              <a:rPr lang="en-US" dirty="0" err="1"/>
              <a:t>Tex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A6D75E-AE67-4C5D-BE38-888EFB7B9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426" y="1195583"/>
            <a:ext cx="8543147" cy="52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36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5BBB82-AC6D-41A7-B957-6E6033CD7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73" y="938019"/>
            <a:ext cx="9052454" cy="5915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32CE78-E4F4-4A5F-AA14-86627CF0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437308"/>
          </a:xfrm>
        </p:spPr>
        <p:txBody>
          <a:bodyPr>
            <a:normAutofit fontScale="90000"/>
          </a:bodyPr>
          <a:lstStyle/>
          <a:p>
            <a:r>
              <a:rPr lang="en-US" dirty="0"/>
              <a:t>Light pollution of the southwest 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7728A-7AD7-49E3-946E-3192A9F8A6E9}"/>
              </a:ext>
            </a:extLst>
          </p:cNvPr>
          <p:cNvSpPr txBox="1"/>
          <p:nvPr/>
        </p:nvSpPr>
        <p:spPr>
          <a:xfrm>
            <a:off x="8183332" y="481857"/>
            <a:ext cx="348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http://djlorenz.github.io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70CD9696-1A62-4C4D-BDC7-45108B4DABAB}"/>
              </a:ext>
            </a:extLst>
          </p:cNvPr>
          <p:cNvSpPr/>
          <p:nvPr/>
        </p:nvSpPr>
        <p:spPr>
          <a:xfrm>
            <a:off x="6403941" y="2916024"/>
            <a:ext cx="367645" cy="39592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2A258F83-5E4E-4EBD-9ED1-F6C2EF61D435}"/>
              </a:ext>
            </a:extLst>
          </p:cNvPr>
          <p:cNvSpPr/>
          <p:nvPr/>
        </p:nvSpPr>
        <p:spPr>
          <a:xfrm>
            <a:off x="6117210" y="3681456"/>
            <a:ext cx="367645" cy="39592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A95204D0-3945-4316-97BD-510CCBFA4FB8}"/>
              </a:ext>
            </a:extLst>
          </p:cNvPr>
          <p:cNvSpPr/>
          <p:nvPr/>
        </p:nvSpPr>
        <p:spPr>
          <a:xfrm>
            <a:off x="6587763" y="3403863"/>
            <a:ext cx="367645" cy="39592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EE6EFCDC-5128-4E22-9857-947684C9AF17}"/>
              </a:ext>
            </a:extLst>
          </p:cNvPr>
          <p:cNvSpPr/>
          <p:nvPr/>
        </p:nvSpPr>
        <p:spPr>
          <a:xfrm>
            <a:off x="6220118" y="2625221"/>
            <a:ext cx="367645" cy="39592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5D1FED8-4E82-4FB3-915D-FAE2C155BACB}"/>
              </a:ext>
            </a:extLst>
          </p:cNvPr>
          <p:cNvSpPr/>
          <p:nvPr/>
        </p:nvSpPr>
        <p:spPr>
          <a:xfrm>
            <a:off x="6851715" y="4540578"/>
            <a:ext cx="367645" cy="39592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C398B9A-2EDB-4A54-A478-F84109A1734D}"/>
              </a:ext>
            </a:extLst>
          </p:cNvPr>
          <p:cNvSpPr/>
          <p:nvPr/>
        </p:nvSpPr>
        <p:spPr>
          <a:xfrm>
            <a:off x="5326144" y="4047532"/>
            <a:ext cx="367645" cy="39592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E5074A22-02C9-40D2-85A0-36C1C71769CE}"/>
              </a:ext>
            </a:extLst>
          </p:cNvPr>
          <p:cNvSpPr/>
          <p:nvPr/>
        </p:nvSpPr>
        <p:spPr>
          <a:xfrm>
            <a:off x="7815687" y="6438976"/>
            <a:ext cx="367645" cy="39592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7DD46DEA-25F7-4E4D-8A8B-D9B78F6E0B52}"/>
              </a:ext>
            </a:extLst>
          </p:cNvPr>
          <p:cNvSpPr/>
          <p:nvPr/>
        </p:nvSpPr>
        <p:spPr>
          <a:xfrm>
            <a:off x="9231984" y="1368459"/>
            <a:ext cx="367645" cy="39592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80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Okie </a:t>
            </a:r>
            <a:r>
              <a:rPr lang="en-US" dirty="0" err="1"/>
              <a:t>Tex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F3EF1-8999-476F-806D-7AFB4BD42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702" y="1082352"/>
            <a:ext cx="7615765" cy="57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9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Okie </a:t>
            </a:r>
            <a:r>
              <a:rPr lang="en-US" dirty="0" err="1"/>
              <a:t>Tex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5ADCF-531E-4D29-9F64-EA2D930FFC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5" y="1229562"/>
            <a:ext cx="11566849" cy="4709386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C652ADD3-BC5C-471B-BEC7-6CE7B073DB20}"/>
              </a:ext>
            </a:extLst>
          </p:cNvPr>
          <p:cNvSpPr/>
          <p:nvPr/>
        </p:nvSpPr>
        <p:spPr>
          <a:xfrm>
            <a:off x="3035430" y="2929380"/>
            <a:ext cx="339365" cy="499620"/>
          </a:xfrm>
          <a:prstGeom prst="down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68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Okie </a:t>
            </a:r>
            <a:r>
              <a:rPr lang="en-US" dirty="0" err="1"/>
              <a:t>Tex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0A3C8-7AA8-4E14-9737-9718D2C14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082" y="900031"/>
            <a:ext cx="9888718" cy="59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26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Okie </a:t>
            </a:r>
            <a:r>
              <a:rPr lang="en-US" dirty="0" err="1"/>
              <a:t>Tex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0C3AA-6552-4D9A-A740-7D5B7819C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6699"/>
            <a:ext cx="7479263" cy="4986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590009-0A01-4B03-B2AB-D57FFAD34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858" y="634482"/>
            <a:ext cx="6598142" cy="53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81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AE14-09F9-4F1A-868F-86D2C5DA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Star Party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B1F00DA-9FF4-42EF-9114-C2813D2430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1512" y="2541610"/>
            <a:ext cx="1084897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Light pollution score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altLang="en-US" dirty="0">
                <a:latin typeface="Arial" panose="020B0604020202020204" pitchFamily="34" charset="0"/>
              </a:rPr>
              <a:t>BLACK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Altitude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about 5000 feet. 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Access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altLang="en-US" dirty="0">
                <a:latin typeface="Arial" panose="020B0604020202020204" pitchFamily="34" charset="0"/>
              </a:rPr>
              <a:t>Paved road to field.  Field is dirt.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lang="en-US" altLang="en-US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Amenities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altLang="en-US" dirty="0">
                <a:latin typeface="Arial" panose="020B0604020202020204" pitchFamily="34" charset="0"/>
              </a:rPr>
              <a:t>See next page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When held</a:t>
            </a:r>
            <a:r>
              <a:rPr lang="en-US" altLang="en-US" dirty="0">
                <a:latin typeface="Arial" panose="020B0604020202020204" pitchFamily="34" charset="0"/>
              </a:rPr>
              <a:t>:  Mid April through early June.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Time from Albuquerque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  7 hours.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Why observe here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Spectacularly dark skies.  Transparency is generally excellent.  Seeing is often good.</a:t>
            </a:r>
          </a:p>
        </p:txBody>
      </p:sp>
    </p:spTree>
    <p:extLst>
      <p:ext uri="{BB962C8B-B14F-4D97-AF65-F5344CB8AC3E}">
        <p14:creationId xmlns:p14="http://schemas.microsoft.com/office/powerpoint/2010/main" val="220482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AE14-09F9-4F1A-868F-86D2C5DA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Star Party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B1F00DA-9FF4-42EF-9114-C2813D2430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1512" y="1833723"/>
            <a:ext cx="10848975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Tips and Tricks: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Where to stay</a:t>
            </a:r>
            <a:r>
              <a:rPr lang="en-US" altLang="en-US" dirty="0">
                <a:latin typeface="Arial" panose="020B0604020202020204" pitchFamily="34" charset="0"/>
              </a:rPr>
              <a:t>: There are apartments and bunk houses onsite (allotted by lottery).  Hotels are in Fort Davis.  I stay at the Fort Davis Inn and RV.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What to eat</a:t>
            </a:r>
            <a:r>
              <a:rPr lang="en-US" altLang="en-US" dirty="0">
                <a:latin typeface="Arial" panose="020B0604020202020204" pitchFamily="34" charset="0"/>
              </a:rPr>
              <a:t>: Meals at the Prude Ranch are very good.  I get a meal plan for the week. A midnight Café (hamburgers, etc.) is open from 10pm until 2am.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Stores</a:t>
            </a:r>
            <a:r>
              <a:rPr lang="en-US" altLang="en-US" dirty="0">
                <a:latin typeface="Arial" panose="020B0604020202020204" pitchFamily="34" charset="0"/>
              </a:rPr>
              <a:t>: Closest gas, stores, ice etc. is in Fort Davis, 5 miles away.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Atmosphere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TSP is </a:t>
            </a:r>
            <a:r>
              <a:rPr lang="en-US" altLang="en-US" dirty="0">
                <a:latin typeface="Arial" panose="020B0604020202020204" pitchFamily="34" charset="0"/>
              </a:rPr>
              <a:t>quite formal. Registration is checked at the entrance, and white/bright light police are onsite.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Things to do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Visit the McDonald Observatory.  Drive to Big Bend.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latin typeface="Arial" panose="020B0604020202020204" pitchFamily="34" charset="0"/>
              </a:rPr>
              <a:t>Misc</a:t>
            </a:r>
            <a:r>
              <a:rPr lang="en-US" altLang="en-US" dirty="0">
                <a:latin typeface="Arial" panose="020B0604020202020204" pitchFamily="34" charset="0"/>
              </a:rPr>
              <a:t>: The upper observing field has the best views south.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Strangest fact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Bathroom facilities are poor to disgusting.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TAAS has a significant footprint at this star party.</a:t>
            </a:r>
          </a:p>
        </p:txBody>
      </p:sp>
    </p:spTree>
    <p:extLst>
      <p:ext uri="{BB962C8B-B14F-4D97-AF65-F5344CB8AC3E}">
        <p14:creationId xmlns:p14="http://schemas.microsoft.com/office/powerpoint/2010/main" val="2531587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Texas Star Party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43580-7CCF-440D-BC7A-E93F3A20C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223" y="306371"/>
            <a:ext cx="5769511" cy="6245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4FBBF-B703-4271-AFC1-E2BD4ECFB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52" y="1646154"/>
            <a:ext cx="6144705" cy="460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30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Texas Star Party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7C1A8-9215-47B4-916B-9CF4DE7E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578" y="1020231"/>
            <a:ext cx="8758843" cy="5837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F0BBDC-C101-436F-B188-6F1BBEB21FAD}"/>
              </a:ext>
            </a:extLst>
          </p:cNvPr>
          <p:cNvSpPr txBox="1"/>
          <p:nvPr/>
        </p:nvSpPr>
        <p:spPr>
          <a:xfrm>
            <a:off x="6184850" y="464381"/>
            <a:ext cx="348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Alan Dyer/ AmazingSky.com</a:t>
            </a:r>
          </a:p>
        </p:txBody>
      </p:sp>
    </p:spTree>
    <p:extLst>
      <p:ext uri="{BB962C8B-B14F-4D97-AF65-F5344CB8AC3E}">
        <p14:creationId xmlns:p14="http://schemas.microsoft.com/office/powerpoint/2010/main" val="9310808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Texas Star Party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FEA065-75F4-40C6-99B6-ECF5F16E0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436" y="1092298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199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McDonald Observatory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FD82D-58D4-4B4A-BD08-0DFF60A1B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80" y="1423448"/>
            <a:ext cx="6355212" cy="5151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D13244-4233-4901-B0D8-D93D8541D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122" y="188536"/>
            <a:ext cx="4276782" cy="638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76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CE78-E4F4-4A5F-AA14-86627CF0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869"/>
            <a:ext cx="10515600" cy="43730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Bortle</a:t>
            </a:r>
            <a:r>
              <a:rPr lang="en-US" dirty="0"/>
              <a:t> scale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595A8-AE41-4F7B-94A0-E18E46178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72" y="1278294"/>
            <a:ext cx="11434473" cy="51318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97728A-7AD7-49E3-946E-3192A9F8A6E9}"/>
              </a:ext>
            </a:extLst>
          </p:cNvPr>
          <p:cNvSpPr txBox="1"/>
          <p:nvPr/>
        </p:nvSpPr>
        <p:spPr>
          <a:xfrm>
            <a:off x="3573625" y="481857"/>
            <a:ext cx="348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SkyGlowProject.com</a:t>
            </a:r>
          </a:p>
        </p:txBody>
      </p:sp>
    </p:spTree>
    <p:extLst>
      <p:ext uri="{BB962C8B-B14F-4D97-AF65-F5344CB8AC3E}">
        <p14:creationId xmlns:p14="http://schemas.microsoft.com/office/powerpoint/2010/main" val="3639052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Big Bend National Park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7314B-2ADE-4785-A48A-A7A3F8298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734" y="1082352"/>
            <a:ext cx="6011577" cy="4005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AC513-A5B1-4E12-B45A-FC5DA7912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22" y="2562846"/>
            <a:ext cx="7120379" cy="40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7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AE14-09F9-4F1A-868F-86D2C5DA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Enchanted Skies Star Party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B1F00DA-9FF4-42EF-9114-C2813D2430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1512" y="1895278"/>
            <a:ext cx="1084897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Light pollution score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Light GRAY.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Altitude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about 6500 feet.  10 degrees cooler than the valley.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Access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Dirt road.  Unknown  </a:t>
            </a:r>
            <a:endParaRPr lang="en-US" altLang="en-US" dirty="0"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Amenities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altLang="en-US" dirty="0">
                <a:latin typeface="Arial" panose="020B0604020202020204" pitchFamily="34" charset="0"/>
              </a:rPr>
              <a:t>Unknown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When held</a:t>
            </a:r>
            <a:r>
              <a:rPr lang="en-US" altLang="en-US" dirty="0">
                <a:latin typeface="Arial" panose="020B0604020202020204" pitchFamily="34" charset="0"/>
              </a:rPr>
              <a:t>:  One month after Okie-</a:t>
            </a:r>
            <a:r>
              <a:rPr lang="en-US" altLang="en-US" dirty="0" err="1">
                <a:latin typeface="Arial" panose="020B0604020202020204" pitchFamily="34" charset="0"/>
              </a:rPr>
              <a:t>Tex</a:t>
            </a:r>
            <a:r>
              <a:rPr lang="en-US" altLang="en-US" dirty="0">
                <a:latin typeface="Arial" panose="020B0604020202020204" pitchFamily="34" charset="0"/>
              </a:rPr>
              <a:t>, i.e., October.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Time from Albuquerque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  1.5 hours.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Unknown.  I have never observed here.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Strangest fact</a:t>
            </a:r>
            <a:r>
              <a:rPr lang="en-US" altLang="en-US" dirty="0">
                <a:latin typeface="Arial" panose="020B0604020202020204" pitchFamily="34" charset="0"/>
              </a:rPr>
              <a:t>: Star party has evolved over time.  Sounds like a very nice star party.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Why observe here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Reported as excellent skies, distance from Albuquerque. </a:t>
            </a:r>
          </a:p>
        </p:txBody>
      </p:sp>
    </p:spTree>
    <p:extLst>
      <p:ext uri="{BB962C8B-B14F-4D97-AF65-F5344CB8AC3E}">
        <p14:creationId xmlns:p14="http://schemas.microsoft.com/office/powerpoint/2010/main" val="15038259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Enchanted Skies Star Party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7FEF0-D3B4-4060-AC72-8130045EA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526" y="1082352"/>
            <a:ext cx="3749290" cy="5732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563758-1E4B-4364-BDEA-1364BCDE1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189" y="1138876"/>
            <a:ext cx="7229573" cy="54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303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Enchanted Skies Star Party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E7FBA-2178-49C1-97A5-7C13D42BE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901" y="1409556"/>
            <a:ext cx="8472197" cy="5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679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Lets go observe!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37961-F12A-43F1-B127-36076B7B8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209" y="1215274"/>
            <a:ext cx="6859571" cy="5144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6B834-1556-46DD-B134-717FD71E3B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872" y="841505"/>
            <a:ext cx="4238527" cy="5651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D944DF-3E8E-4844-8BC7-3C49B50828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62819" y="1801272"/>
            <a:ext cx="5651366" cy="42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59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CE78-E4F4-4A5F-AA14-86627CF0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pollution maps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E63D5-93C4-4BA3-9FC8-529A29C28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502" y="1376362"/>
            <a:ext cx="6362995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22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CE78-E4F4-4A5F-AA14-86627CF0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pollution maps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958552-C4E2-468C-A3CE-5453E2028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01" y="2468187"/>
            <a:ext cx="7931576" cy="3132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75E986-BDE7-4BA9-B648-2F641985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67" y="5734655"/>
            <a:ext cx="7132850" cy="71413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8B78FF6-033D-433A-948D-8B4406839DB2}"/>
              </a:ext>
            </a:extLst>
          </p:cNvPr>
          <p:cNvSpPr/>
          <p:nvPr/>
        </p:nvSpPr>
        <p:spPr>
          <a:xfrm>
            <a:off x="4445481" y="5795250"/>
            <a:ext cx="1925216" cy="800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628528-A4D8-4F6F-A757-EAC0EF187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203" y="1762678"/>
            <a:ext cx="10071755" cy="633519"/>
          </a:xfrm>
        </p:spPr>
        <p:txBody>
          <a:bodyPr/>
          <a:lstStyle/>
          <a:p>
            <a:r>
              <a:rPr lang="en-US" dirty="0"/>
              <a:t>http://www.cleardarksky.com/csk/prov/New_Mexico_clocks.html</a:t>
            </a:r>
          </a:p>
        </p:txBody>
      </p:sp>
    </p:spTree>
    <p:extLst>
      <p:ext uri="{BB962C8B-B14F-4D97-AF65-F5344CB8AC3E}">
        <p14:creationId xmlns:p14="http://schemas.microsoft.com/office/powerpoint/2010/main" val="2491573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CE78-E4F4-4A5F-AA14-86627CF0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pollution at GNTO (hint, we are blue)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E7E38-A327-4BC7-9676-FBACE7B4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9701863" cy="625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48C74A-2B25-4A7C-A03C-77FEE8C78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384" y="2315839"/>
            <a:ext cx="6307493" cy="426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30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9263-0121-4791-A1E9-21B14EB8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en-US" dirty="0"/>
              <a:t>Climate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AAA02D-ED0A-4517-B536-91D2EDEEA0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138" y="4162524"/>
            <a:ext cx="4331464" cy="3071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0D6170-AA22-4A46-8736-6EE2DAA0DA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138" y="1159496"/>
            <a:ext cx="4331464" cy="3071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14DE7C-CAC4-4E71-9B2C-7BF9D792B2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540" y="4162524"/>
            <a:ext cx="4331464" cy="3071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F4C686-A72C-49C7-8DC1-09B03AE4F4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540" y="1159496"/>
            <a:ext cx="4331464" cy="30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62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1024</Words>
  <Application>Microsoft Office PowerPoint</Application>
  <PresentationFormat>Widescreen</PresentationFormat>
  <Paragraphs>178</Paragraphs>
  <Slides>54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Theme</vt:lpstr>
      <vt:lpstr>Great Observing Sites  in New Mexico</vt:lpstr>
      <vt:lpstr>What makes a good observing site?</vt:lpstr>
      <vt:lpstr>Light pollution of the US</vt:lpstr>
      <vt:lpstr>Light pollution of the southwest US</vt:lpstr>
      <vt:lpstr>Bortle scale</vt:lpstr>
      <vt:lpstr>Light pollution maps</vt:lpstr>
      <vt:lpstr>Light pollution maps</vt:lpstr>
      <vt:lpstr>Light pollution at GNTO (hint, we are blue)</vt:lpstr>
      <vt:lpstr>Climate</vt:lpstr>
      <vt:lpstr>Private land</vt:lpstr>
      <vt:lpstr>Access (roads)</vt:lpstr>
      <vt:lpstr>Weather.gov – Albuquerque</vt:lpstr>
      <vt:lpstr>Weather.gov – daily view</vt:lpstr>
      <vt:lpstr>Weather.gov – Accuracy</vt:lpstr>
      <vt:lpstr>Clear Sky Clock</vt:lpstr>
      <vt:lpstr>Meteoblue.com - Astronomical</vt:lpstr>
      <vt:lpstr>Your driveway or back yard</vt:lpstr>
      <vt:lpstr>My driveway</vt:lpstr>
      <vt:lpstr>GNTO</vt:lpstr>
      <vt:lpstr>GNTO</vt:lpstr>
      <vt:lpstr>Oak Flat</vt:lpstr>
      <vt:lpstr>Oak Flat</vt:lpstr>
      <vt:lpstr>Oak Flat</vt:lpstr>
      <vt:lpstr>White Ridge</vt:lpstr>
      <vt:lpstr>White Ridge</vt:lpstr>
      <vt:lpstr>White Ridge</vt:lpstr>
      <vt:lpstr>Datil Well</vt:lpstr>
      <vt:lpstr>Datil Well</vt:lpstr>
      <vt:lpstr>Datil Well</vt:lpstr>
      <vt:lpstr>Datil Well</vt:lpstr>
      <vt:lpstr>Valley of Fire</vt:lpstr>
      <vt:lpstr>Valley of Fire</vt:lpstr>
      <vt:lpstr>Valley of Fire</vt:lpstr>
      <vt:lpstr>Priest Canyon</vt:lpstr>
      <vt:lpstr>Priest Canyon</vt:lpstr>
      <vt:lpstr>VLOA (Very Large Observing Area)</vt:lpstr>
      <vt:lpstr>Okie Tex Star Party</vt:lpstr>
      <vt:lpstr>Okie Tex Star Party</vt:lpstr>
      <vt:lpstr>Okie Tex</vt:lpstr>
      <vt:lpstr>Okie Tex</vt:lpstr>
      <vt:lpstr>Okie Tex</vt:lpstr>
      <vt:lpstr>Okie Tex</vt:lpstr>
      <vt:lpstr>Okie Tex</vt:lpstr>
      <vt:lpstr>Texas Star Party</vt:lpstr>
      <vt:lpstr>Texas Star Party</vt:lpstr>
      <vt:lpstr>Texas Star Party</vt:lpstr>
      <vt:lpstr>Texas Star Party</vt:lpstr>
      <vt:lpstr>Texas Star Party</vt:lpstr>
      <vt:lpstr>McDonald Observatory</vt:lpstr>
      <vt:lpstr>Big Bend National Park</vt:lpstr>
      <vt:lpstr>Enchanted Skies Star Party</vt:lpstr>
      <vt:lpstr>Enchanted Skies Star Party</vt:lpstr>
      <vt:lpstr>Enchanted Skies Star Party</vt:lpstr>
      <vt:lpstr>Lets go observe!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Observing Sites in New Mexico</dc:title>
  <dc:creator>Alan</dc:creator>
  <cp:lastModifiedBy>Alan</cp:lastModifiedBy>
  <cp:revision>84</cp:revision>
  <dcterms:created xsi:type="dcterms:W3CDTF">2019-05-27T16:56:22Z</dcterms:created>
  <dcterms:modified xsi:type="dcterms:W3CDTF">2019-10-20T17:25:39Z</dcterms:modified>
</cp:coreProperties>
</file>